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0" r:id="rId3"/>
    <p:sldId id="281" r:id="rId4"/>
    <p:sldId id="257" r:id="rId5"/>
    <p:sldId id="261" r:id="rId6"/>
    <p:sldId id="262" r:id="rId7"/>
    <p:sldId id="263" r:id="rId8"/>
    <p:sldId id="265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84" r:id="rId21"/>
    <p:sldId id="285" r:id="rId22"/>
    <p:sldId id="260" r:id="rId23"/>
    <p:sldId id="276" r:id="rId24"/>
    <p:sldId id="277" r:id="rId25"/>
    <p:sldId id="278" r:id="rId26"/>
    <p:sldId id="283" r:id="rId27"/>
  </p:sldIdLst>
  <p:sldSz cx="9144000" cy="6858000" type="screen4x3"/>
  <p:notesSz cx="6858000" cy="9144000"/>
  <p:custDataLst>
    <p:tags r:id="rId2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1F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34580" autoAdjust="0"/>
    <p:restoredTop sz="86410"/>
  </p:normalViewPr>
  <p:slideViewPr>
    <p:cSldViewPr snapToGrid="0">
      <p:cViewPr varScale="1">
        <p:scale>
          <a:sx n="71" d="100"/>
          <a:sy n="71" d="100"/>
        </p:scale>
        <p:origin x="58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4414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64656"/>
            <a:ext cx="7772400" cy="2387600"/>
          </a:xfrm>
        </p:spPr>
        <p:txBody>
          <a:bodyPr anchor="b"/>
          <a:lstStyle>
            <a:lvl1pPr algn="ctr">
              <a:defRPr sz="60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430383"/>
            <a:ext cx="6858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A3E51-E008-4076-9609-96A54A85C7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5160"/>
          <a:stretch/>
        </p:blipFill>
        <p:spPr>
          <a:xfrm>
            <a:off x="0" y="13055"/>
            <a:ext cx="9144000" cy="1761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776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CA86277-E9A7-4D05-B542-A95BF4BC0E77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A3E51-E008-4076-9609-96A54A85C7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816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990165"/>
            <a:ext cx="7886700" cy="4120179"/>
          </a:xfrm>
        </p:spPr>
        <p:txBody>
          <a:bodyPr anchor="b"/>
          <a:lstStyle>
            <a:lvl1pPr>
              <a:defRPr sz="60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A3E51-E008-4076-9609-96A54A85C71D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4085"/>
          <a:stretch/>
        </p:blipFill>
        <p:spPr>
          <a:xfrm>
            <a:off x="0" y="0"/>
            <a:ext cx="9144000" cy="1796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8800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2879" y="1602889"/>
            <a:ext cx="4331971" cy="457407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49" y="1602890"/>
            <a:ext cx="4364243" cy="457407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535442" cy="365125"/>
          </a:xfrm>
        </p:spPr>
        <p:txBody>
          <a:bodyPr/>
          <a:lstStyle/>
          <a:p>
            <a:fld id="{11EA3E51-E008-4076-9609-96A54A85C7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782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122" y="272256"/>
            <a:ext cx="7917628" cy="124221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00000"/>
              </a:lnSpc>
              <a:defRPr lang="en-US" dirty="0"/>
            </a:lvl1pPr>
          </a:lstStyle>
          <a:p>
            <a:pPr lvl="0"/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2122" y="1681163"/>
            <a:ext cx="432606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2122" y="2505075"/>
            <a:ext cx="432606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4288939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4288939" cy="368458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49" y="6356351"/>
            <a:ext cx="2460139" cy="365125"/>
          </a:xfrm>
        </p:spPr>
        <p:txBody>
          <a:bodyPr/>
          <a:lstStyle/>
          <a:p>
            <a:fld id="{11EA3E51-E008-4076-9609-96A54A85C7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481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2855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513928" cy="365125"/>
          </a:xfrm>
        </p:spPr>
        <p:txBody>
          <a:bodyPr/>
          <a:lstStyle/>
          <a:p>
            <a:fld id="{11EA3E51-E008-4076-9609-96A54A85C71D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1100"/>
          <a:stretch/>
        </p:blipFill>
        <p:spPr>
          <a:xfrm>
            <a:off x="7143078" y="6311196"/>
            <a:ext cx="1828800" cy="41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4200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2879" y="365126"/>
            <a:ext cx="7831569" cy="10706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" y="1592132"/>
            <a:ext cx="8767482" cy="45848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EA3E51-E008-4076-9609-96A54A85C71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8167"/>
          <a:stretch/>
        </p:blipFill>
        <p:spPr>
          <a:xfrm>
            <a:off x="8014449" y="365126"/>
            <a:ext cx="941966" cy="1070657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>
            <a:off x="155319" y="1468057"/>
            <a:ext cx="8778240" cy="0"/>
          </a:xfrm>
          <a:prstGeom prst="line">
            <a:avLst/>
          </a:prstGeom>
          <a:ln w="28575">
            <a:solidFill>
              <a:srgbClr val="EC1F27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  <a:reflection blurRad="6350" stA="50000" endA="275" endPos="40000" dist="1016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5144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Lithos Pro Regular" panose="04020505030E02020A04" pitchFamily="8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Tx/>
        <a:buBlip>
          <a:blip r:embed="rId10"/>
        </a:buBlip>
        <a:defRPr sz="2800" kern="1200">
          <a:solidFill>
            <a:schemeClr val="tx1"/>
          </a:solidFill>
          <a:latin typeface="Lithos Pro Regular" panose="04020505030E02020A04" pitchFamily="8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Lithos Pro Regular" panose="04020505030E02020A04" pitchFamily="8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Lithos Pro Regular" panose="04020505030E02020A04" pitchFamily="8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ithos Pro Regular" panose="04020505030E02020A04" pitchFamily="8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ithos Pro Regular" panose="04020505030E02020A04" pitchFamily="8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Blood Management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Theresa Bostock MT(ASCP)SBB </a:t>
            </a:r>
          </a:p>
          <a:p>
            <a:r>
              <a:rPr lang="en-US" dirty="0" smtClean="0"/>
              <a:t>Laboratory Director</a:t>
            </a:r>
          </a:p>
          <a:p>
            <a:r>
              <a:rPr lang="en-US" dirty="0" smtClean="0"/>
              <a:t>Orange Regional Medical Center</a:t>
            </a:r>
          </a:p>
        </p:txBody>
      </p:sp>
    </p:spTree>
    <p:extLst>
      <p:ext uri="{BB962C8B-B14F-4D97-AF65-F5344CB8AC3E}">
        <p14:creationId xmlns:p14="http://schemas.microsoft.com/office/powerpoint/2010/main" val="3568431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3600" dirty="0" smtClean="0"/>
              <a:t>Blood Management Program Goals</a:t>
            </a:r>
            <a:r>
              <a:rPr lang="en-US" sz="3600" dirty="0"/>
              <a:t/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Provide a standard of care for all patients </a:t>
            </a:r>
            <a:endParaRPr lang="en-US" dirty="0" smtClean="0"/>
          </a:p>
          <a:p>
            <a:r>
              <a:rPr lang="en-US" dirty="0" smtClean="0"/>
              <a:t>Minimal </a:t>
            </a:r>
            <a:r>
              <a:rPr lang="en-US" dirty="0"/>
              <a:t>use of blood components to maximize clinical </a:t>
            </a:r>
            <a:r>
              <a:rPr lang="en-US" dirty="0" smtClean="0"/>
              <a:t>outcomes</a:t>
            </a:r>
          </a:p>
          <a:p>
            <a:r>
              <a:rPr lang="en-US" dirty="0" smtClean="0"/>
              <a:t>Use </a:t>
            </a:r>
            <a:r>
              <a:rPr lang="en-US" dirty="0"/>
              <a:t>up-to-date evidence based guidelines </a:t>
            </a:r>
            <a:endParaRPr lang="en-US" dirty="0" smtClean="0"/>
          </a:p>
          <a:p>
            <a:r>
              <a:rPr lang="en-US" dirty="0" smtClean="0"/>
              <a:t>Guide </a:t>
            </a:r>
            <a:r>
              <a:rPr lang="en-US" dirty="0"/>
              <a:t>physicians to best practice standards </a:t>
            </a:r>
            <a:endParaRPr lang="en-US" dirty="0" smtClean="0"/>
          </a:p>
          <a:p>
            <a:r>
              <a:rPr lang="en-US" dirty="0" smtClean="0"/>
              <a:t>Promote </a:t>
            </a:r>
            <a:r>
              <a:rPr lang="en-US" dirty="0"/>
              <a:t>anemia management </a:t>
            </a:r>
            <a:endParaRPr lang="en-US" dirty="0" smtClean="0"/>
          </a:p>
          <a:p>
            <a:r>
              <a:rPr lang="en-US" dirty="0" smtClean="0"/>
              <a:t>Reduce </a:t>
            </a:r>
            <a:r>
              <a:rPr lang="en-US" dirty="0"/>
              <a:t>exposure to allogeneic blood </a:t>
            </a:r>
            <a:endParaRPr lang="en-US" dirty="0" smtClean="0"/>
          </a:p>
          <a:p>
            <a:r>
              <a:rPr lang="en-US" dirty="0" smtClean="0"/>
              <a:t>Eliminate </a:t>
            </a:r>
            <a:r>
              <a:rPr lang="en-US" dirty="0"/>
              <a:t>transfusion-related </a:t>
            </a:r>
            <a:r>
              <a:rPr lang="en-US" dirty="0" smtClean="0"/>
              <a:t>complications </a:t>
            </a:r>
          </a:p>
          <a:p>
            <a:r>
              <a:rPr lang="en-US" dirty="0" smtClean="0"/>
              <a:t>Introduce </a:t>
            </a:r>
            <a:r>
              <a:rPr lang="en-US" dirty="0"/>
              <a:t>transfusion alternatives </a:t>
            </a:r>
            <a:r>
              <a:rPr lang="en-US" dirty="0" smtClean="0"/>
              <a:t> </a:t>
            </a:r>
          </a:p>
          <a:p>
            <a:r>
              <a:rPr lang="en-US" dirty="0" smtClean="0"/>
              <a:t>Fiscal </a:t>
            </a:r>
            <a:r>
              <a:rPr lang="en-US" dirty="0"/>
              <a:t>awareness and </a:t>
            </a:r>
            <a:r>
              <a:rPr lang="en-US" dirty="0" smtClean="0"/>
              <a:t>responsibility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Current blood budget for GHVHS &gt; $2 million</a:t>
            </a:r>
          </a:p>
        </p:txBody>
      </p:sp>
    </p:spTree>
    <p:extLst>
      <p:ext uri="{BB962C8B-B14F-4D97-AF65-F5344CB8AC3E}">
        <p14:creationId xmlns:p14="http://schemas.microsoft.com/office/powerpoint/2010/main" val="1745168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Blood Management Key Players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Physician Champions!!!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/>
              <a:t>Medical Director of the </a:t>
            </a:r>
            <a:r>
              <a:rPr lang="en-US" dirty="0" smtClean="0"/>
              <a:t>Laboratory</a:t>
            </a:r>
          </a:p>
          <a:p>
            <a:endParaRPr lang="en-US" dirty="0" smtClean="0"/>
          </a:p>
          <a:p>
            <a:r>
              <a:rPr lang="en-US" dirty="0" smtClean="0"/>
              <a:t>Blood </a:t>
            </a:r>
            <a:r>
              <a:rPr lang="en-US" dirty="0"/>
              <a:t>Bank Supervisors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Medical </a:t>
            </a:r>
            <a:r>
              <a:rPr lang="en-US" dirty="0"/>
              <a:t>Staff Leadership 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r>
              <a:rPr lang="en-US" dirty="0" smtClean="0"/>
              <a:t>Nursing </a:t>
            </a:r>
            <a:r>
              <a:rPr lang="en-US" dirty="0"/>
              <a:t>Leadership</a:t>
            </a:r>
          </a:p>
        </p:txBody>
      </p:sp>
    </p:spTree>
    <p:extLst>
      <p:ext uri="{BB962C8B-B14F-4D97-AF65-F5344CB8AC3E}">
        <p14:creationId xmlns:p14="http://schemas.microsoft.com/office/powerpoint/2010/main" val="3865083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Transfusion Guidelines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Evidence </a:t>
            </a:r>
            <a:r>
              <a:rPr lang="en-US" dirty="0"/>
              <a:t>based guidelines using up to date references and clinical studies.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Algorithms </a:t>
            </a:r>
            <a:r>
              <a:rPr lang="en-US" dirty="0"/>
              <a:t>for clinical conditions (acute anemia, chronic anemia, and coagulopathy) instead of direct ordering of blood products based on a lab value.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Guides </a:t>
            </a:r>
            <a:r>
              <a:rPr lang="en-US" dirty="0"/>
              <a:t>physicians with best practice recommendations and suggestions for safer alternatives.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Recommendations </a:t>
            </a:r>
            <a:r>
              <a:rPr lang="en-US" dirty="0"/>
              <a:t>for appropriate use of special requirements (irradiated, CMV </a:t>
            </a:r>
            <a:r>
              <a:rPr lang="en-US" dirty="0" err="1"/>
              <a:t>Neg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2663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Transfusion Guidelines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Acute </a:t>
            </a:r>
            <a:r>
              <a:rPr lang="en-US" dirty="0"/>
              <a:t>Anemia 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Pre/</a:t>
            </a:r>
            <a:r>
              <a:rPr lang="en-US" dirty="0" err="1" smtClean="0"/>
              <a:t>Peri</a:t>
            </a:r>
            <a:r>
              <a:rPr lang="en-US" dirty="0" smtClean="0"/>
              <a:t>-Operative 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Post Operative </a:t>
            </a:r>
            <a:endParaRPr lang="en-US" dirty="0" smtClean="0"/>
          </a:p>
          <a:p>
            <a:pPr lvl="1"/>
            <a:r>
              <a:rPr lang="en-US" dirty="0" smtClean="0"/>
              <a:t>Critical Care/Cardiac </a:t>
            </a:r>
          </a:p>
          <a:p>
            <a:pPr lvl="1"/>
            <a:r>
              <a:rPr lang="en-US" dirty="0" smtClean="0"/>
              <a:t>GI Bleed </a:t>
            </a:r>
          </a:p>
          <a:p>
            <a:pPr lvl="1"/>
            <a:r>
              <a:rPr lang="en-US" dirty="0" smtClean="0"/>
              <a:t>Trauma</a:t>
            </a:r>
            <a:r>
              <a:rPr lang="en-US" dirty="0"/>
              <a:t>, Massive Bleeding </a:t>
            </a:r>
            <a:endParaRPr lang="en-US" dirty="0" smtClean="0"/>
          </a:p>
          <a:p>
            <a:pPr lvl="1"/>
            <a:r>
              <a:rPr lang="en-US" dirty="0" smtClean="0"/>
              <a:t>Autoimmune Hemolysis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Sepsis 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Neonatal</a:t>
            </a:r>
            <a:r>
              <a:rPr lang="en-US" dirty="0"/>
              <a:t>, Pediatric</a:t>
            </a:r>
          </a:p>
        </p:txBody>
      </p:sp>
    </p:spTree>
    <p:extLst>
      <p:ext uri="{BB962C8B-B14F-4D97-AF65-F5344CB8AC3E}">
        <p14:creationId xmlns:p14="http://schemas.microsoft.com/office/powerpoint/2010/main" val="3372799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787" y="442039"/>
            <a:ext cx="7831569" cy="1070657"/>
          </a:xfrm>
        </p:spPr>
        <p:txBody>
          <a:bodyPr>
            <a:normAutofit/>
          </a:bodyPr>
          <a:lstStyle/>
          <a:p>
            <a:r>
              <a:rPr lang="en-US" dirty="0"/>
              <a:t>Transfusion Guidelines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151" y="1566495"/>
            <a:ext cx="8767482" cy="4584831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Chronic </a:t>
            </a:r>
            <a:r>
              <a:rPr lang="en-US" dirty="0"/>
              <a:t>Anemia 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ESRD/Dialysis </a:t>
            </a:r>
          </a:p>
          <a:p>
            <a:pPr lvl="1"/>
            <a:r>
              <a:rPr lang="en-US" dirty="0" smtClean="0"/>
              <a:t>Iron </a:t>
            </a:r>
            <a:r>
              <a:rPr lang="en-US" dirty="0"/>
              <a:t>Deficiency, B12 Deficiency, Congenital </a:t>
            </a:r>
            <a:r>
              <a:rPr lang="en-US" dirty="0" smtClean="0"/>
              <a:t>Disorders</a:t>
            </a:r>
          </a:p>
          <a:p>
            <a:pPr lvl="1"/>
            <a:r>
              <a:rPr lang="en-US" dirty="0" smtClean="0"/>
              <a:t>Sickle </a:t>
            </a:r>
            <a:r>
              <a:rPr lang="en-US" dirty="0"/>
              <a:t>Cell Disease </a:t>
            </a:r>
            <a:endParaRPr lang="en-US" dirty="0" smtClean="0"/>
          </a:p>
          <a:p>
            <a:pPr lvl="1"/>
            <a:r>
              <a:rPr lang="en-US" dirty="0" smtClean="0"/>
              <a:t>Thalassemia </a:t>
            </a:r>
          </a:p>
          <a:p>
            <a:pPr lvl="1"/>
            <a:r>
              <a:rPr lang="en-US" dirty="0" smtClean="0"/>
              <a:t>Cancer/</a:t>
            </a:r>
            <a:r>
              <a:rPr lang="en-US" dirty="0" err="1" smtClean="0"/>
              <a:t>Myelodysplastic</a:t>
            </a:r>
            <a:r>
              <a:rPr lang="en-US" dirty="0" smtClean="0"/>
              <a:t> </a:t>
            </a:r>
            <a:r>
              <a:rPr lang="en-US" dirty="0"/>
              <a:t>Disorders</a:t>
            </a:r>
          </a:p>
        </p:txBody>
      </p:sp>
    </p:spTree>
    <p:extLst>
      <p:ext uri="{BB962C8B-B14F-4D97-AF65-F5344CB8AC3E}">
        <p14:creationId xmlns:p14="http://schemas.microsoft.com/office/powerpoint/2010/main" val="392889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Transfusion Guidelines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Coagulopathy –</a:t>
            </a:r>
          </a:p>
          <a:p>
            <a:pPr lvl="1"/>
            <a:r>
              <a:rPr lang="en-US" dirty="0" smtClean="0"/>
              <a:t>Correction </a:t>
            </a:r>
            <a:r>
              <a:rPr lang="en-US" dirty="0"/>
              <a:t>of Abnormal PT/INR/APTT </a:t>
            </a:r>
            <a:endParaRPr lang="en-US" dirty="0" smtClean="0"/>
          </a:p>
          <a:p>
            <a:pPr lvl="1"/>
            <a:r>
              <a:rPr lang="en-US" dirty="0" smtClean="0"/>
              <a:t>Correction </a:t>
            </a:r>
            <a:r>
              <a:rPr lang="en-US" dirty="0"/>
              <a:t>of Abnormal Fibrinogen </a:t>
            </a:r>
            <a:endParaRPr lang="en-US" dirty="0" smtClean="0"/>
          </a:p>
          <a:p>
            <a:pPr lvl="1"/>
            <a:r>
              <a:rPr lang="en-US" dirty="0" smtClean="0"/>
              <a:t>Massive </a:t>
            </a:r>
            <a:r>
              <a:rPr lang="en-US" dirty="0"/>
              <a:t>Bleeding </a:t>
            </a:r>
            <a:endParaRPr lang="en-US" dirty="0" smtClean="0"/>
          </a:p>
          <a:p>
            <a:pPr lvl="1"/>
            <a:r>
              <a:rPr lang="en-US" dirty="0" smtClean="0"/>
              <a:t>Intracranial </a:t>
            </a:r>
            <a:r>
              <a:rPr lang="en-US" dirty="0"/>
              <a:t>Hemorrhage </a:t>
            </a:r>
            <a:endParaRPr lang="en-US" dirty="0" smtClean="0"/>
          </a:p>
          <a:p>
            <a:pPr lvl="1"/>
            <a:r>
              <a:rPr lang="en-US" dirty="0" smtClean="0"/>
              <a:t>Documented </a:t>
            </a:r>
            <a:r>
              <a:rPr lang="en-US" dirty="0"/>
              <a:t>Coagulation Factor Deficiency </a:t>
            </a:r>
            <a:endParaRPr lang="en-US" dirty="0" smtClean="0"/>
          </a:p>
          <a:p>
            <a:pPr lvl="1"/>
            <a:r>
              <a:rPr lang="en-US" dirty="0" smtClean="0"/>
              <a:t>Correction </a:t>
            </a:r>
            <a:r>
              <a:rPr lang="en-US" dirty="0"/>
              <a:t>of Platelet Count </a:t>
            </a:r>
            <a:endParaRPr lang="en-US" dirty="0" smtClean="0"/>
          </a:p>
          <a:p>
            <a:pPr lvl="1"/>
            <a:r>
              <a:rPr lang="en-US" dirty="0" smtClean="0"/>
              <a:t>Correction </a:t>
            </a:r>
            <a:r>
              <a:rPr lang="en-US" dirty="0"/>
              <a:t>of Platelet Function </a:t>
            </a:r>
            <a:endParaRPr lang="en-US" dirty="0" smtClean="0"/>
          </a:p>
          <a:p>
            <a:pPr lvl="1"/>
            <a:r>
              <a:rPr lang="en-US" dirty="0" smtClean="0"/>
              <a:t>Uremic </a:t>
            </a:r>
            <a:r>
              <a:rPr lang="en-US" dirty="0"/>
              <a:t>Syndrome with Hemorrhage</a:t>
            </a:r>
          </a:p>
        </p:txBody>
      </p:sp>
    </p:spTree>
    <p:extLst>
      <p:ext uri="{BB962C8B-B14F-4D97-AF65-F5344CB8AC3E}">
        <p14:creationId xmlns:p14="http://schemas.microsoft.com/office/powerpoint/2010/main" val="336606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8000" dirty="0"/>
              <a:t>Caveat!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Clinical provider will never be denied a lifesaving transfusion order if he/she insists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5565" y="2707462"/>
            <a:ext cx="6350000" cy="362585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302421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5" y="365126"/>
            <a:ext cx="8767483" cy="1070657"/>
          </a:xfrm>
        </p:spPr>
        <p:txBody>
          <a:bodyPr>
            <a:normAutofit fontScale="90000"/>
          </a:bodyPr>
          <a:lstStyle/>
          <a:p>
            <a:r>
              <a:rPr lang="en-US" sz="6000" dirty="0"/>
              <a:t>Anemia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Referral </a:t>
            </a:r>
            <a:r>
              <a:rPr lang="en-US" dirty="0"/>
              <a:t>to hematologist for anemia diagnosis and treatment </a:t>
            </a:r>
            <a:endParaRPr lang="en-US" dirty="0" smtClean="0"/>
          </a:p>
          <a:p>
            <a:r>
              <a:rPr lang="en-US" dirty="0" smtClean="0"/>
              <a:t>Optimization </a:t>
            </a:r>
            <a:r>
              <a:rPr lang="en-US" dirty="0"/>
              <a:t>of </a:t>
            </a:r>
            <a:r>
              <a:rPr lang="en-US" dirty="0" err="1"/>
              <a:t>Hgb</a:t>
            </a:r>
            <a:r>
              <a:rPr lang="en-US" dirty="0"/>
              <a:t>/</a:t>
            </a:r>
            <a:r>
              <a:rPr lang="en-US" dirty="0" err="1"/>
              <a:t>Hct</a:t>
            </a:r>
            <a:r>
              <a:rPr lang="en-US" dirty="0"/>
              <a:t> prior to elective surgical procedures </a:t>
            </a:r>
            <a:endParaRPr lang="en-US" dirty="0" smtClean="0"/>
          </a:p>
          <a:p>
            <a:r>
              <a:rPr lang="en-US" dirty="0" smtClean="0"/>
              <a:t>Anemia management clinic</a:t>
            </a:r>
          </a:p>
          <a:p>
            <a:r>
              <a:rPr lang="en-US" dirty="0" smtClean="0"/>
              <a:t>Use </a:t>
            </a:r>
            <a:r>
              <a:rPr lang="en-US" dirty="0"/>
              <a:t>of transfusion alternatives </a:t>
            </a:r>
          </a:p>
          <a:p>
            <a:r>
              <a:rPr lang="en-US" dirty="0" smtClean="0"/>
              <a:t>Lower </a:t>
            </a:r>
            <a:r>
              <a:rPr lang="en-US" dirty="0"/>
              <a:t>thresholds for stable, non-bleeding acute or chronic anemia patients </a:t>
            </a:r>
            <a:endParaRPr lang="en-US" dirty="0" smtClean="0"/>
          </a:p>
          <a:p>
            <a:r>
              <a:rPr lang="en-US" dirty="0" smtClean="0"/>
              <a:t>Reduce </a:t>
            </a:r>
            <a:r>
              <a:rPr lang="en-US" dirty="0"/>
              <a:t># of phlebotomies in-hospital</a:t>
            </a:r>
          </a:p>
        </p:txBody>
      </p:sp>
    </p:spTree>
    <p:extLst>
      <p:ext uri="{BB962C8B-B14F-4D97-AF65-F5344CB8AC3E}">
        <p14:creationId xmlns:p14="http://schemas.microsoft.com/office/powerpoint/2010/main" val="357188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Transfusion Alternatives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Surgical techniques </a:t>
            </a:r>
            <a:endParaRPr lang="en-US" dirty="0" smtClean="0"/>
          </a:p>
          <a:p>
            <a:r>
              <a:rPr lang="en-US" dirty="0" smtClean="0"/>
              <a:t>Interventional </a:t>
            </a:r>
            <a:r>
              <a:rPr lang="en-US" dirty="0"/>
              <a:t>Radiology techniques (e.g. embolization) </a:t>
            </a:r>
            <a:endParaRPr lang="en-US" dirty="0" smtClean="0"/>
          </a:p>
          <a:p>
            <a:r>
              <a:rPr lang="en-US" dirty="0" smtClean="0"/>
              <a:t>Pharmacological</a:t>
            </a:r>
            <a:r>
              <a:rPr lang="en-US" dirty="0"/>
              <a:t>: EPO, iron, </a:t>
            </a:r>
            <a:r>
              <a:rPr lang="en-US" dirty="0" err="1"/>
              <a:t>Vit</a:t>
            </a:r>
            <a:r>
              <a:rPr lang="en-US" dirty="0"/>
              <a:t> B12, </a:t>
            </a:r>
            <a:r>
              <a:rPr lang="en-US" dirty="0" err="1"/>
              <a:t>folate</a:t>
            </a:r>
            <a:r>
              <a:rPr lang="en-US" dirty="0"/>
              <a:t> </a:t>
            </a:r>
            <a:endParaRPr lang="en-US" dirty="0" smtClean="0"/>
          </a:p>
          <a:p>
            <a:pPr lvl="1"/>
            <a:r>
              <a:rPr lang="en-US" dirty="0" err="1" smtClean="0"/>
              <a:t>Tranexamic</a:t>
            </a:r>
            <a:r>
              <a:rPr lang="en-US" dirty="0" smtClean="0"/>
              <a:t> </a:t>
            </a:r>
            <a:r>
              <a:rPr lang="en-US" dirty="0"/>
              <a:t>acid for joint replacements, trauma </a:t>
            </a:r>
            <a:endParaRPr lang="en-US" dirty="0" smtClean="0"/>
          </a:p>
          <a:p>
            <a:pPr lvl="1"/>
            <a:r>
              <a:rPr lang="en-US" dirty="0" smtClean="0"/>
              <a:t>PCC</a:t>
            </a:r>
            <a:r>
              <a:rPr lang="en-US" dirty="0"/>
              <a:t>: </a:t>
            </a:r>
            <a:r>
              <a:rPr lang="en-US" dirty="0" err="1"/>
              <a:t>prothrombin</a:t>
            </a:r>
            <a:r>
              <a:rPr lang="en-US" dirty="0"/>
              <a:t> complex concentrate (</a:t>
            </a:r>
            <a:r>
              <a:rPr lang="en-US" dirty="0" err="1" smtClean="0"/>
              <a:t>KCentra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Desmopressin</a:t>
            </a:r>
            <a:r>
              <a:rPr lang="en-US" dirty="0" smtClean="0"/>
              <a:t> </a:t>
            </a:r>
            <a:r>
              <a:rPr lang="en-US" dirty="0"/>
              <a:t>(DDAVP) 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Vitamin </a:t>
            </a:r>
            <a:r>
              <a:rPr lang="en-US" dirty="0"/>
              <a:t>K </a:t>
            </a:r>
            <a:endParaRPr lang="en-US" dirty="0" smtClean="0"/>
          </a:p>
          <a:p>
            <a:pPr lvl="1"/>
            <a:r>
              <a:rPr lang="en-US" dirty="0" err="1" smtClean="0"/>
              <a:t>Hydroxyurea</a:t>
            </a:r>
            <a:r>
              <a:rPr lang="en-US" dirty="0"/>
              <a:t>: Sickle Cell Disease </a:t>
            </a:r>
            <a:endParaRPr lang="en-US" dirty="0" smtClean="0"/>
          </a:p>
          <a:p>
            <a:r>
              <a:rPr lang="en-US" dirty="0" smtClean="0"/>
              <a:t>Bloodless </a:t>
            </a:r>
            <a:r>
              <a:rPr lang="en-US" dirty="0"/>
              <a:t>medicine/surgery protocols (Jehovah’s Witness) </a:t>
            </a:r>
            <a:endParaRPr lang="en-US" dirty="0" smtClean="0"/>
          </a:p>
          <a:p>
            <a:r>
              <a:rPr lang="en-US" dirty="0" smtClean="0"/>
              <a:t>Cell </a:t>
            </a:r>
            <a:r>
              <a:rPr lang="en-US" dirty="0"/>
              <a:t>saver use in OR when appropriate</a:t>
            </a:r>
          </a:p>
        </p:txBody>
      </p:sp>
    </p:spTree>
    <p:extLst>
      <p:ext uri="{BB962C8B-B14F-4D97-AF65-F5344CB8AC3E}">
        <p14:creationId xmlns:p14="http://schemas.microsoft.com/office/powerpoint/2010/main" val="2349297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Changes to EMR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New </a:t>
            </a:r>
            <a:r>
              <a:rPr lang="en-US" dirty="0"/>
              <a:t>evidence based criteria, links to Intranet guidelines </a:t>
            </a:r>
            <a:endParaRPr lang="en-US" dirty="0" smtClean="0"/>
          </a:p>
          <a:p>
            <a:r>
              <a:rPr lang="en-US" dirty="0" smtClean="0"/>
              <a:t>Limit </a:t>
            </a:r>
            <a:r>
              <a:rPr lang="en-US" dirty="0"/>
              <a:t>to one unit of red cells in most cases </a:t>
            </a:r>
            <a:endParaRPr lang="en-US" dirty="0" smtClean="0"/>
          </a:p>
          <a:p>
            <a:r>
              <a:rPr lang="en-US" dirty="0" smtClean="0"/>
              <a:t>Needs to be compatible with blood product administration modules</a:t>
            </a:r>
          </a:p>
          <a:p>
            <a:r>
              <a:rPr lang="en-US" dirty="0" smtClean="0"/>
              <a:t>Helpful </a:t>
            </a:r>
            <a:r>
              <a:rPr lang="en-US" dirty="0"/>
              <a:t>information in Intranet link include: </a:t>
            </a:r>
            <a:endParaRPr lang="en-US" dirty="0" smtClean="0"/>
          </a:p>
          <a:p>
            <a:pPr lvl="1"/>
            <a:r>
              <a:rPr lang="en-US" dirty="0" smtClean="0"/>
              <a:t>Anemia </a:t>
            </a:r>
            <a:r>
              <a:rPr lang="en-US" dirty="0"/>
              <a:t>management guidelines </a:t>
            </a:r>
            <a:endParaRPr lang="en-US" dirty="0" smtClean="0"/>
          </a:p>
          <a:p>
            <a:pPr lvl="1"/>
            <a:r>
              <a:rPr lang="en-US" dirty="0" smtClean="0"/>
              <a:t>Patient </a:t>
            </a:r>
            <a:r>
              <a:rPr lang="en-US" dirty="0"/>
              <a:t>information about blood transfusion </a:t>
            </a:r>
          </a:p>
          <a:p>
            <a:pPr lvl="1"/>
            <a:r>
              <a:rPr lang="en-US" dirty="0" smtClean="0"/>
              <a:t>List </a:t>
            </a:r>
            <a:r>
              <a:rPr lang="en-US" dirty="0"/>
              <a:t>of current risks of transfusions </a:t>
            </a:r>
            <a:endParaRPr lang="en-US" dirty="0" smtClean="0"/>
          </a:p>
          <a:p>
            <a:pPr lvl="1"/>
            <a:r>
              <a:rPr lang="en-US" dirty="0" smtClean="0"/>
              <a:t>List </a:t>
            </a:r>
            <a:r>
              <a:rPr lang="en-US" dirty="0"/>
              <a:t>of available transfusion alternatives </a:t>
            </a:r>
            <a:endParaRPr lang="en-US" dirty="0" smtClean="0"/>
          </a:p>
          <a:p>
            <a:pPr lvl="1"/>
            <a:r>
              <a:rPr lang="en-US" dirty="0" smtClean="0"/>
              <a:t>List </a:t>
            </a:r>
            <a:r>
              <a:rPr lang="en-US" dirty="0"/>
              <a:t>of best practice references </a:t>
            </a:r>
            <a:endParaRPr lang="en-US" dirty="0" smtClean="0"/>
          </a:p>
          <a:p>
            <a:pPr lvl="1"/>
            <a:r>
              <a:rPr lang="en-US" dirty="0" smtClean="0"/>
              <a:t>Blood </a:t>
            </a:r>
            <a:r>
              <a:rPr lang="en-US" dirty="0"/>
              <a:t>Consent Form and Informed Consent policy </a:t>
            </a:r>
            <a:endParaRPr lang="en-US" dirty="0" smtClean="0"/>
          </a:p>
          <a:p>
            <a:pPr lvl="1"/>
            <a:r>
              <a:rPr lang="en-US" dirty="0" smtClean="0"/>
              <a:t>Suggested </a:t>
            </a:r>
            <a:r>
              <a:rPr lang="en-US" dirty="0"/>
              <a:t>laboratory testing to monitor effects</a:t>
            </a:r>
          </a:p>
        </p:txBody>
      </p:sp>
    </p:spTree>
    <p:extLst>
      <p:ext uri="{BB962C8B-B14F-4D97-AF65-F5344CB8AC3E}">
        <p14:creationId xmlns:p14="http://schemas.microsoft.com/office/powerpoint/2010/main" val="3283128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1628 </a:t>
            </a:r>
            <a:r>
              <a:rPr lang="en-US" dirty="0"/>
              <a:t>William Harvey described the action of the heart pumping blood </a:t>
            </a:r>
            <a:r>
              <a:rPr lang="en-US" dirty="0" smtClean="0"/>
              <a:t>around </a:t>
            </a:r>
            <a:r>
              <a:rPr lang="en-US" dirty="0"/>
              <a:t>the body like a circuit</a:t>
            </a:r>
          </a:p>
          <a:p>
            <a:r>
              <a:rPr lang="en-US" dirty="0"/>
              <a:t>1818 </a:t>
            </a:r>
            <a:r>
              <a:rPr lang="en-US" dirty="0" err="1"/>
              <a:t>Dr</a:t>
            </a:r>
            <a:r>
              <a:rPr lang="en-US" dirty="0"/>
              <a:t> James </a:t>
            </a:r>
            <a:r>
              <a:rPr lang="en-US" dirty="0" err="1"/>
              <a:t>Blindel</a:t>
            </a:r>
            <a:r>
              <a:rPr lang="en-US" dirty="0"/>
              <a:t> performed the 1</a:t>
            </a:r>
            <a:r>
              <a:rPr lang="en-US" baseline="30000" dirty="0"/>
              <a:t>st  </a:t>
            </a:r>
            <a:r>
              <a:rPr lang="en-US" dirty="0"/>
              <a:t>successful transfusion in a human with post partum hemorrhage</a:t>
            </a:r>
          </a:p>
          <a:p>
            <a:r>
              <a:rPr lang="en-US" dirty="0"/>
              <a:t>1905  George </a:t>
            </a:r>
            <a:r>
              <a:rPr lang="en-US" dirty="0" err="1"/>
              <a:t>Crill</a:t>
            </a:r>
            <a:r>
              <a:rPr lang="en-US" dirty="0"/>
              <a:t> at Cleveland Clinic; the 1</a:t>
            </a:r>
            <a:r>
              <a:rPr lang="en-US" baseline="30000" dirty="0"/>
              <a:t>st</a:t>
            </a:r>
            <a:r>
              <a:rPr lang="en-US" dirty="0"/>
              <a:t> direct blood transfusion in Surgery</a:t>
            </a:r>
          </a:p>
          <a:p>
            <a:r>
              <a:rPr lang="en-US" dirty="0" smtClean="0"/>
              <a:t>2016:The </a:t>
            </a:r>
            <a:r>
              <a:rPr lang="en-US" dirty="0"/>
              <a:t>decision to transfuse RBCs is now very complex and must justify the potential risks with the benefits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30181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OUR PBM process at ORMC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Order placed in EMR: MD required to select evidence based criteria (no “other”) specific to product ordered.</a:t>
            </a:r>
          </a:p>
          <a:p>
            <a:r>
              <a:rPr lang="en-US" dirty="0"/>
              <a:t>Order prints in BB, tech reviews order for:</a:t>
            </a:r>
          </a:p>
          <a:p>
            <a:pPr lvl="1"/>
            <a:r>
              <a:rPr lang="en-US" dirty="0"/>
              <a:t>Current </a:t>
            </a:r>
            <a:r>
              <a:rPr lang="en-US" dirty="0" smtClean="0"/>
              <a:t>T&amp;S</a:t>
            </a:r>
            <a:endParaRPr lang="en-US" dirty="0"/>
          </a:p>
          <a:p>
            <a:pPr lvl="1"/>
            <a:r>
              <a:rPr lang="en-US" dirty="0"/>
              <a:t>Most recent </a:t>
            </a:r>
            <a:r>
              <a:rPr lang="en-US" dirty="0" err="1"/>
              <a:t>H</a:t>
            </a:r>
            <a:r>
              <a:rPr lang="en-US" dirty="0" err="1" smtClean="0"/>
              <a:t>gb</a:t>
            </a:r>
            <a:r>
              <a:rPr lang="en-US" dirty="0" smtClean="0"/>
              <a:t> (INR, </a:t>
            </a:r>
            <a:r>
              <a:rPr lang="en-US" dirty="0" err="1"/>
              <a:t>plt</a:t>
            </a:r>
            <a:r>
              <a:rPr lang="en-US" dirty="0"/>
              <a:t> count,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Does it meet criteria selected?</a:t>
            </a:r>
          </a:p>
          <a:p>
            <a:r>
              <a:rPr lang="en-US" dirty="0" smtClean="0"/>
              <a:t>If it meets, blood is set up and issued</a:t>
            </a:r>
          </a:p>
          <a:p>
            <a:r>
              <a:rPr lang="en-US" dirty="0" smtClean="0"/>
              <a:t>If it does not meet, review notes in EMR, call nurse if more info needed.  Nurse calls MD if clarification needed.</a:t>
            </a:r>
          </a:p>
          <a:p>
            <a:r>
              <a:rPr lang="en-US" dirty="0" smtClean="0"/>
              <a:t>MD can insist, we require documented reason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7621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Reports and Metrics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Reports from Softbank such as transfusions by physician or location</a:t>
            </a:r>
          </a:p>
          <a:p>
            <a:r>
              <a:rPr lang="en-US" dirty="0" smtClean="0"/>
              <a:t>Blood utilization Reports from EMR </a:t>
            </a:r>
          </a:p>
          <a:p>
            <a:r>
              <a:rPr lang="en-US" dirty="0" smtClean="0"/>
              <a:t>All reported to transfusion committee and med exec committee</a:t>
            </a:r>
          </a:p>
          <a:p>
            <a:r>
              <a:rPr lang="en-US" dirty="0" smtClean="0"/>
              <a:t>Evaluating success of PBM:</a:t>
            </a:r>
          </a:p>
          <a:p>
            <a:pPr lvl="1"/>
            <a:r>
              <a:rPr lang="en-US" dirty="0" smtClean="0"/>
              <a:t>Decreased expense for blood</a:t>
            </a:r>
          </a:p>
          <a:p>
            <a:pPr lvl="1"/>
            <a:r>
              <a:rPr lang="en-US" dirty="0" smtClean="0"/>
              <a:t>Transfuse ratio (</a:t>
            </a:r>
            <a:r>
              <a:rPr lang="en-US" dirty="0" err="1" smtClean="0"/>
              <a:t>avg</a:t>
            </a:r>
            <a:r>
              <a:rPr lang="en-US" dirty="0" smtClean="0"/>
              <a:t> # of units/patient)</a:t>
            </a:r>
          </a:p>
          <a:p>
            <a:pPr lvl="1"/>
            <a:r>
              <a:rPr lang="en-US" dirty="0" smtClean="0"/>
              <a:t>Compare transfusion totals to volume, # </a:t>
            </a:r>
            <a:r>
              <a:rPr lang="en-US" dirty="0" err="1" smtClean="0"/>
              <a:t>pt</a:t>
            </a:r>
            <a:r>
              <a:rPr lang="en-US" dirty="0" smtClean="0"/>
              <a:t> discharges, </a:t>
            </a:r>
            <a:r>
              <a:rPr lang="en-US" dirty="0" err="1" smtClean="0"/>
              <a:t>etc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5609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94758" y="2008261"/>
            <a:ext cx="776812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n-US" dirty="0" smtClean="0"/>
              <a:t>TRICC </a:t>
            </a:r>
            <a:r>
              <a:rPr lang="en-US" dirty="0"/>
              <a:t>trial (Transfusion Requirements in Critical Care) N </a:t>
            </a:r>
            <a:r>
              <a:rPr lang="en-US" dirty="0" err="1"/>
              <a:t>Engl</a:t>
            </a:r>
            <a:r>
              <a:rPr lang="en-US" dirty="0"/>
              <a:t> J Med 1999 Feb 11;340(6):409-17. 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smtClean="0"/>
              <a:t>FOCUS </a:t>
            </a:r>
            <a:r>
              <a:rPr lang="en-US" dirty="0"/>
              <a:t>trial (Transfusion Trigger Trial for Functional Outcomes in Cardiovascular Patients Undergoing Surgical Hip Fracture Repair), N </a:t>
            </a:r>
            <a:r>
              <a:rPr lang="en-US" dirty="0" err="1"/>
              <a:t>Engl</a:t>
            </a:r>
            <a:r>
              <a:rPr lang="en-US" dirty="0"/>
              <a:t> J Med 2011; 365:2453- 2462 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smtClean="0"/>
              <a:t>Clinical </a:t>
            </a:r>
            <a:r>
              <a:rPr lang="en-US" dirty="0"/>
              <a:t>practice guideline: Red blood cell transfusion in adult trauma and critical care </a:t>
            </a:r>
            <a:r>
              <a:rPr lang="en-US" dirty="0" err="1"/>
              <a:t>Crit</a:t>
            </a:r>
            <a:r>
              <a:rPr lang="en-US" dirty="0"/>
              <a:t> Care Med 2009 Vol. 37, No. 12 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smtClean="0"/>
              <a:t>TRIPICU </a:t>
            </a:r>
            <a:r>
              <a:rPr lang="en-US" dirty="0"/>
              <a:t>trial (Transfusion Strategies for Patients in Pediatric Intensive Care Units) N </a:t>
            </a:r>
            <a:r>
              <a:rPr lang="en-US" dirty="0" err="1"/>
              <a:t>Engl</a:t>
            </a:r>
            <a:r>
              <a:rPr lang="en-US" dirty="0"/>
              <a:t> J Med 2007; 356: 1609-1619. </a:t>
            </a:r>
          </a:p>
          <a:p>
            <a:pPr marL="342900" indent="-342900">
              <a:buAutoNum type="arabicPeriod"/>
            </a:pPr>
            <a:r>
              <a:rPr lang="en-US" dirty="0" smtClean="0"/>
              <a:t>Red </a:t>
            </a:r>
            <a:r>
              <a:rPr lang="en-US" dirty="0"/>
              <a:t>Blood Cell Transfusion: A Clinical Practice Guideline from the AABB. Annals of Internal Medicine 2012;157:49-58. </a:t>
            </a:r>
          </a:p>
          <a:p>
            <a:pPr marL="342900" indent="-342900">
              <a:buAutoNum type="arabicPeriod"/>
            </a:pPr>
            <a:r>
              <a:rPr lang="en-US" dirty="0" smtClean="0"/>
              <a:t>Guidelines </a:t>
            </a:r>
            <a:r>
              <a:rPr lang="en-US" dirty="0"/>
              <a:t>for Transfusion of Red Blood Cells-Adults, 3rd edition. NYS Council on Human Blood and Transfusion Services 2012. </a:t>
            </a:r>
          </a:p>
          <a:p>
            <a:pPr marL="342900" indent="-342900">
              <a:buAutoNum type="arabicPeriod"/>
            </a:pPr>
            <a:r>
              <a:rPr lang="en-US" dirty="0" smtClean="0"/>
              <a:t>Administrative </a:t>
            </a:r>
            <a:r>
              <a:rPr lang="en-US" dirty="0"/>
              <a:t>and Clinical Standards for Patient Blood Management Programs. Society for the Advancement of Blood Management, 2010.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94757" y="623843"/>
            <a:ext cx="752884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/>
              <a:t>References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2417679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572" y="922946"/>
            <a:ext cx="77168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/>
              <a:t>References</a:t>
            </a:r>
            <a:endParaRPr lang="en-US" sz="6000" dirty="0"/>
          </a:p>
        </p:txBody>
      </p:sp>
      <p:sp>
        <p:nvSpPr>
          <p:cNvPr id="3" name="Rectangle 2"/>
          <p:cNvSpPr/>
          <p:nvPr/>
        </p:nvSpPr>
        <p:spPr>
          <a:xfrm>
            <a:off x="871671" y="2304912"/>
            <a:ext cx="7648485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8. Effect of FFP transfusion on PT and bleeding in patient with mild coagulation abnormalities. Transfusion 2006;46:1279-85. </a:t>
            </a:r>
            <a:endParaRPr lang="en-US" dirty="0" smtClean="0"/>
          </a:p>
          <a:p>
            <a:r>
              <a:rPr lang="en-US" dirty="0" smtClean="0"/>
              <a:t>9.Therapeutic </a:t>
            </a:r>
            <a:r>
              <a:rPr lang="en-US" dirty="0"/>
              <a:t>platelet transfusion versus routine prophylactic transfusion in patients with </a:t>
            </a:r>
            <a:r>
              <a:rPr lang="en-US" dirty="0" err="1"/>
              <a:t>haematological</a:t>
            </a:r>
            <a:r>
              <a:rPr lang="en-US" dirty="0"/>
              <a:t> malignancies. Lancet 2012;380: 1309-1316. </a:t>
            </a:r>
            <a:endParaRPr lang="en-US" dirty="0" smtClean="0"/>
          </a:p>
          <a:p>
            <a:r>
              <a:rPr lang="en-US" dirty="0" smtClean="0"/>
              <a:t>10</a:t>
            </a:r>
            <a:r>
              <a:rPr lang="en-US" dirty="0"/>
              <a:t>. Transfusion Strategies for Acute Upper Gastrointestinal Bleeding. N </a:t>
            </a:r>
            <a:r>
              <a:rPr lang="en-US" dirty="0" err="1"/>
              <a:t>Engl</a:t>
            </a:r>
            <a:r>
              <a:rPr lang="en-US" dirty="0"/>
              <a:t> J Med 2013; 368:11-21. </a:t>
            </a:r>
            <a:endParaRPr lang="en-US" dirty="0" smtClean="0"/>
          </a:p>
          <a:p>
            <a:r>
              <a:rPr lang="en-US" dirty="0" smtClean="0"/>
              <a:t>11</a:t>
            </a:r>
            <a:r>
              <a:rPr lang="en-US" dirty="0"/>
              <a:t>. Guidelines for Transfusion Options and Alternatives, 1st edition. NYS Council on Human Blood and Transfusion Services 2010. </a:t>
            </a:r>
            <a:endParaRPr lang="en-US" dirty="0" smtClean="0"/>
          </a:p>
          <a:p>
            <a:r>
              <a:rPr lang="en-US" dirty="0" smtClean="0"/>
              <a:t>12</a:t>
            </a:r>
            <a:r>
              <a:rPr lang="en-US" dirty="0"/>
              <a:t>. Guidelines for Transfusion of Platelets, 3rd edition. NYS Council on Human Blood and Transfusion Services 2012. </a:t>
            </a:r>
            <a:endParaRPr lang="en-US" dirty="0" smtClean="0"/>
          </a:p>
          <a:p>
            <a:r>
              <a:rPr lang="en-US" dirty="0" smtClean="0"/>
              <a:t>13</a:t>
            </a:r>
            <a:r>
              <a:rPr lang="en-US" dirty="0"/>
              <a:t>. Guidelines for Transfusion of Plasma, 2nd edition. NYS Council on Human Blood and Transfusion Services 2004. </a:t>
            </a:r>
            <a:endParaRPr lang="en-US" dirty="0" smtClean="0"/>
          </a:p>
          <a:p>
            <a:r>
              <a:rPr lang="en-US" dirty="0" smtClean="0"/>
              <a:t>14</a:t>
            </a:r>
            <a:r>
              <a:rPr lang="en-US" dirty="0"/>
              <a:t>. Guidelines for Transfusion of Cryoprecipitate, 4th edition. NYS Council on Human Blood and Transfusion Services 2012.</a:t>
            </a:r>
          </a:p>
        </p:txBody>
      </p:sp>
    </p:spTree>
    <p:extLst>
      <p:ext uri="{BB962C8B-B14F-4D97-AF65-F5344CB8AC3E}">
        <p14:creationId xmlns:p14="http://schemas.microsoft.com/office/powerpoint/2010/main" val="704413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03304" y="794072"/>
            <a:ext cx="7725397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0" dirty="0" smtClean="0"/>
              <a:t>References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/>
              <a:t>15. Transfusion errors in New York State: an analysis of 10 years' experience. Linden JV et al, Transfusion 2000 Oct;40(10):1207-13. </a:t>
            </a:r>
            <a:endParaRPr lang="en-US" dirty="0" smtClean="0"/>
          </a:p>
          <a:p>
            <a:r>
              <a:rPr lang="en-US" dirty="0" smtClean="0"/>
              <a:t>16</a:t>
            </a:r>
            <a:r>
              <a:rPr lang="en-US" dirty="0"/>
              <a:t>. A Compendium of Transfusion Practice Guidelines. American Red Cross, 1st edition, 2010. </a:t>
            </a:r>
            <a:endParaRPr lang="en-US" dirty="0" smtClean="0"/>
          </a:p>
          <a:p>
            <a:r>
              <a:rPr lang="en-US" dirty="0" smtClean="0"/>
              <a:t>17</a:t>
            </a:r>
            <a:r>
              <a:rPr lang="en-US" dirty="0"/>
              <a:t>. Hemoglobin Targets and Blood Transfusions in Hemodialysis Patients Without Symptomatic Cardiac Disease Receiving Erythropoietin Therapy. </a:t>
            </a:r>
            <a:r>
              <a:rPr lang="en-US" dirty="0" err="1"/>
              <a:t>Clin</a:t>
            </a:r>
            <a:r>
              <a:rPr lang="en-US" dirty="0"/>
              <a:t> J Am </a:t>
            </a:r>
            <a:r>
              <a:rPr lang="en-US" dirty="0" err="1"/>
              <a:t>Soc</a:t>
            </a:r>
            <a:r>
              <a:rPr lang="en-US" dirty="0"/>
              <a:t> </a:t>
            </a:r>
            <a:r>
              <a:rPr lang="en-US" dirty="0" err="1"/>
              <a:t>Nephrol</a:t>
            </a:r>
            <a:r>
              <a:rPr lang="en-US" dirty="0"/>
              <a:t>. Foley RN et al, 2008;3:1669-1675. </a:t>
            </a:r>
            <a:endParaRPr lang="en-US" dirty="0" smtClean="0"/>
          </a:p>
          <a:p>
            <a:r>
              <a:rPr lang="en-US" dirty="0" smtClean="0"/>
              <a:t>18</a:t>
            </a:r>
            <a:r>
              <a:rPr lang="en-US" dirty="0"/>
              <a:t>. Platelet Transfusion for Patients With Cancer: Clinical Practice Guidelines of the American Society of Clinical Oncology. 2001: J </a:t>
            </a:r>
            <a:r>
              <a:rPr lang="en-US" dirty="0" err="1"/>
              <a:t>Clin</a:t>
            </a:r>
            <a:r>
              <a:rPr lang="en-US" dirty="0"/>
              <a:t> </a:t>
            </a:r>
            <a:r>
              <a:rPr lang="en-US" dirty="0" err="1"/>
              <a:t>Oncol</a:t>
            </a:r>
            <a:r>
              <a:rPr lang="en-US" dirty="0"/>
              <a:t> 19:1519-1538. </a:t>
            </a:r>
            <a:endParaRPr lang="en-US" dirty="0" smtClean="0"/>
          </a:p>
          <a:p>
            <a:r>
              <a:rPr lang="en-US" dirty="0" smtClean="0"/>
              <a:t>19</a:t>
            </a:r>
            <a:r>
              <a:rPr lang="en-US" dirty="0"/>
              <a:t>. Management of Anemia in Cancer Patients. </a:t>
            </a:r>
            <a:r>
              <a:rPr lang="en-US" dirty="0" err="1"/>
              <a:t>Calabrich</a:t>
            </a:r>
            <a:r>
              <a:rPr lang="en-US" dirty="0"/>
              <a:t> et al, Future </a:t>
            </a:r>
            <a:r>
              <a:rPr lang="en-US" dirty="0" err="1"/>
              <a:t>Oncol</a:t>
            </a:r>
            <a:r>
              <a:rPr lang="en-US" dirty="0"/>
              <a:t>. 2001; 7(4): 507-517. </a:t>
            </a:r>
            <a:endParaRPr lang="en-US" dirty="0" smtClean="0"/>
          </a:p>
          <a:p>
            <a:r>
              <a:rPr lang="en-US" dirty="0" smtClean="0"/>
              <a:t>20</a:t>
            </a:r>
            <a:r>
              <a:rPr lang="en-US" dirty="0"/>
              <a:t>. Evidence Based Treatment Recommendations for Uremic Bleeding. SJ Hedges et al, Nature </a:t>
            </a:r>
            <a:r>
              <a:rPr lang="en-US" dirty="0" err="1"/>
              <a:t>Clin</a:t>
            </a:r>
            <a:r>
              <a:rPr lang="en-US" dirty="0"/>
              <a:t> Practice </a:t>
            </a:r>
            <a:r>
              <a:rPr lang="en-US" dirty="0" err="1"/>
              <a:t>Neph</a:t>
            </a:r>
            <a:r>
              <a:rPr lang="en-US" dirty="0"/>
              <a:t>, 2007; </a:t>
            </a:r>
            <a:r>
              <a:rPr lang="en-US" dirty="0" err="1"/>
              <a:t>Vol</a:t>
            </a:r>
            <a:r>
              <a:rPr lang="en-US" dirty="0"/>
              <a:t> 3, No 3, 138-153.</a:t>
            </a:r>
          </a:p>
        </p:txBody>
      </p:sp>
    </p:spTree>
    <p:extLst>
      <p:ext uri="{BB962C8B-B14F-4D97-AF65-F5344CB8AC3E}">
        <p14:creationId xmlns:p14="http://schemas.microsoft.com/office/powerpoint/2010/main" val="22226971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3915" y="69629"/>
            <a:ext cx="5524500" cy="64960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730882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381000"/>
            <a:ext cx="9144000" cy="76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448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Scope of 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Blood </a:t>
            </a:r>
            <a:r>
              <a:rPr lang="en-US" dirty="0"/>
              <a:t>transfusions occur in over 10% of hospitalized patients</a:t>
            </a:r>
          </a:p>
          <a:p>
            <a:pPr marL="0" indent="0">
              <a:buNone/>
            </a:pPr>
            <a:endParaRPr lang="en-US" sz="1000" dirty="0" smtClean="0"/>
          </a:p>
          <a:p>
            <a:r>
              <a:rPr lang="en-US" dirty="0" smtClean="0"/>
              <a:t>Transfusions </a:t>
            </a:r>
            <a:r>
              <a:rPr lang="en-US" dirty="0"/>
              <a:t>are associated with </a:t>
            </a:r>
            <a:r>
              <a:rPr lang="en-US" dirty="0" smtClean="0"/>
              <a:t>increased </a:t>
            </a:r>
            <a:r>
              <a:rPr lang="en-US" dirty="0"/>
              <a:t>cost and unfavorable outcomes in morbidity and mortality</a:t>
            </a:r>
          </a:p>
          <a:p>
            <a:endParaRPr lang="en-US" sz="1100" dirty="0" smtClean="0"/>
          </a:p>
          <a:p>
            <a:r>
              <a:rPr lang="en-US" dirty="0" smtClean="0"/>
              <a:t>The </a:t>
            </a:r>
            <a:r>
              <a:rPr lang="en-US" dirty="0"/>
              <a:t>Joint Commission National Summit on overuse in 2012 identified blood transfusion as one of the top 5 most frequently overused therapeutic procedures in the United </a:t>
            </a:r>
            <a:r>
              <a:rPr lang="en-US" dirty="0" smtClean="0"/>
              <a:t>States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499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700" dirty="0" smtClean="0"/>
              <a:t/>
            </a:r>
            <a:br>
              <a:rPr lang="en-US" sz="6700" dirty="0" smtClean="0"/>
            </a:br>
            <a:r>
              <a:rPr lang="en-US" sz="4900" dirty="0" smtClean="0"/>
              <a:t>Perception </a:t>
            </a:r>
            <a:r>
              <a:rPr lang="en-US" sz="4900" dirty="0"/>
              <a:t>vs. Evidence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“</a:t>
            </a:r>
            <a:r>
              <a:rPr lang="en-US" dirty="0"/>
              <a:t>Critically ill patients need more blood” – TRICC trial 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“</a:t>
            </a:r>
            <a:r>
              <a:rPr lang="en-US" dirty="0"/>
              <a:t>Upper GI bleeding patients need transfusion” – Red blood cell transfusion is associated with increased </a:t>
            </a:r>
            <a:r>
              <a:rPr lang="en-US" dirty="0" smtClean="0"/>
              <a:t>re-bleeding </a:t>
            </a:r>
            <a:r>
              <a:rPr lang="en-US" dirty="0"/>
              <a:t>in patients with </a:t>
            </a:r>
            <a:r>
              <a:rPr lang="en-US" dirty="0" smtClean="0"/>
              <a:t>non-</a:t>
            </a:r>
            <a:r>
              <a:rPr lang="en-US" dirty="0" err="1" smtClean="0"/>
              <a:t>variceal</a:t>
            </a:r>
            <a:r>
              <a:rPr lang="en-US" dirty="0" smtClean="0"/>
              <a:t> </a:t>
            </a:r>
            <a:r>
              <a:rPr lang="en-US" dirty="0"/>
              <a:t>upper gastrointestinal bleeding. – Transfusion Strategies for Acute Upper Gastrointestinal Bleeding 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“ </a:t>
            </a:r>
            <a:r>
              <a:rPr lang="en-US" dirty="0"/>
              <a:t>I have to correct that elevated INR” – Effect of FFP transfusion on PT and bleeding in patient with mild coagulation </a:t>
            </a:r>
            <a:r>
              <a:rPr lang="en-US" dirty="0" smtClean="0"/>
              <a:t>abnormalities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00098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21st Century Mind Set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• </a:t>
            </a:r>
            <a:r>
              <a:rPr lang="en-US" dirty="0"/>
              <a:t>Current studies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Conservative transfusion policy results in</a:t>
            </a:r>
            <a:r>
              <a:rPr lang="en-US" dirty="0" smtClean="0"/>
              <a:t>:</a:t>
            </a:r>
          </a:p>
          <a:p>
            <a:pPr lvl="2"/>
            <a:r>
              <a:rPr lang="en-US" dirty="0"/>
              <a:t>Lower morbidity </a:t>
            </a:r>
          </a:p>
          <a:p>
            <a:pPr lvl="2"/>
            <a:r>
              <a:rPr lang="en-US" dirty="0"/>
              <a:t>Lower mortality</a:t>
            </a:r>
          </a:p>
          <a:p>
            <a:pPr lvl="2"/>
            <a:r>
              <a:rPr lang="en-US" dirty="0"/>
              <a:t>Reduced length of stay</a:t>
            </a:r>
          </a:p>
          <a:p>
            <a:pPr lvl="2"/>
            <a:r>
              <a:rPr lang="en-US" dirty="0"/>
              <a:t>Lower post-op infection rates </a:t>
            </a:r>
            <a:endParaRPr lang="en-US" dirty="0" smtClean="0"/>
          </a:p>
          <a:p>
            <a:pPr lvl="1"/>
            <a:r>
              <a:rPr lang="en-US" dirty="0"/>
              <a:t>Single units are now encouraged </a:t>
            </a:r>
            <a:endParaRPr lang="en-US" dirty="0" smtClean="0"/>
          </a:p>
          <a:p>
            <a:pPr lvl="2"/>
            <a:r>
              <a:rPr lang="en-US" dirty="0" smtClean="0"/>
              <a:t>Lab </a:t>
            </a:r>
            <a:r>
              <a:rPr lang="en-US" dirty="0"/>
              <a:t>values repeated between units </a:t>
            </a:r>
            <a:endParaRPr lang="en-US" dirty="0" smtClean="0"/>
          </a:p>
          <a:p>
            <a:pPr lvl="2"/>
            <a:r>
              <a:rPr lang="en-US" dirty="0" smtClean="0"/>
              <a:t>Is </a:t>
            </a:r>
            <a:r>
              <a:rPr lang="en-US" dirty="0"/>
              <a:t>patient condition improved after first unit? Why double the risk just to increase the </a:t>
            </a:r>
            <a:r>
              <a:rPr lang="en-US" dirty="0" err="1"/>
              <a:t>Hgb</a:t>
            </a:r>
            <a:r>
              <a:rPr lang="en-US" dirty="0"/>
              <a:t> value</a:t>
            </a:r>
            <a:r>
              <a:rPr lang="en-US" dirty="0" smtClean="0"/>
              <a:t>?</a:t>
            </a:r>
          </a:p>
          <a:p>
            <a:pPr lvl="2"/>
            <a:r>
              <a:rPr lang="en-US" dirty="0" smtClean="0"/>
              <a:t> </a:t>
            </a:r>
            <a:r>
              <a:rPr lang="en-US" dirty="0"/>
              <a:t>A retrospective study evaluating single-unit red blood cell transfusions in reducing allogeneic blood exposure.</a:t>
            </a:r>
          </a:p>
          <a:p>
            <a:pPr lvl="1"/>
            <a:endParaRPr lang="en-US" dirty="0" smtClean="0"/>
          </a:p>
          <a:p>
            <a:pPr marL="91440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394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21st Century Mind Set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• </a:t>
            </a:r>
            <a:r>
              <a:rPr lang="en-US" dirty="0"/>
              <a:t>Risks of blood transfusion have changed: </a:t>
            </a:r>
          </a:p>
          <a:p>
            <a:pPr marL="457200" lvl="1" indent="0">
              <a:buNone/>
            </a:pPr>
            <a:endParaRPr lang="en-US" sz="1000" dirty="0" smtClean="0"/>
          </a:p>
          <a:p>
            <a:pPr lvl="1"/>
            <a:r>
              <a:rPr lang="en-US" dirty="0" smtClean="0"/>
              <a:t>Yesterday’s concerns: HIV, HCV, HBV, bacteria, fever  </a:t>
            </a:r>
          </a:p>
          <a:p>
            <a:pPr lvl="1"/>
            <a:endParaRPr lang="en-US" sz="1000" dirty="0"/>
          </a:p>
          <a:p>
            <a:pPr lvl="1"/>
            <a:r>
              <a:rPr lang="en-US" dirty="0" smtClean="0"/>
              <a:t>Today’s </a:t>
            </a:r>
            <a:r>
              <a:rPr lang="en-US" dirty="0"/>
              <a:t>concerns: TRALI, TACO, Hemolytic reaction due to clerical error, </a:t>
            </a:r>
            <a:r>
              <a:rPr lang="en-US" dirty="0" err="1"/>
              <a:t>Babesia</a:t>
            </a:r>
            <a:r>
              <a:rPr lang="en-US" dirty="0"/>
              <a:t>, </a:t>
            </a:r>
            <a:r>
              <a:rPr lang="en-US" dirty="0" err="1"/>
              <a:t>vCJD</a:t>
            </a:r>
            <a:r>
              <a:rPr lang="en-US" dirty="0"/>
              <a:t>, Chagas, West Nile, iron overload, </a:t>
            </a:r>
            <a:r>
              <a:rPr lang="en-US" dirty="0" err="1" smtClean="0"/>
              <a:t>Zika</a:t>
            </a:r>
            <a:r>
              <a:rPr lang="en-US" dirty="0" smtClean="0"/>
              <a:t>, the </a:t>
            </a:r>
            <a:r>
              <a:rPr lang="en-US" dirty="0"/>
              <a:t>disease we don’t know about </a:t>
            </a:r>
            <a:r>
              <a:rPr lang="en-US" dirty="0" smtClean="0"/>
              <a:t>yet</a:t>
            </a:r>
            <a:r>
              <a:rPr lang="en-US" dirty="0"/>
              <a:t> </a:t>
            </a:r>
            <a:r>
              <a:rPr lang="en-US" dirty="0" smtClean="0"/>
              <a:t>…</a:t>
            </a:r>
            <a:endParaRPr lang="en-US" dirty="0"/>
          </a:p>
          <a:p>
            <a:pPr lvl="1"/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not </a:t>
            </a:r>
            <a:r>
              <a:rPr lang="en-US" dirty="0"/>
              <a:t>this kind of TACO – </a:t>
            </a: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2255" y="4972258"/>
            <a:ext cx="2667000" cy="171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7531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21st Century Mind Set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Newly emerging concerns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Post-op </a:t>
            </a:r>
            <a:r>
              <a:rPr lang="en-US" dirty="0" smtClean="0"/>
              <a:t>infections</a:t>
            </a:r>
          </a:p>
          <a:p>
            <a:pPr lvl="1"/>
            <a:r>
              <a:rPr lang="en-US" dirty="0" smtClean="0"/>
              <a:t>Increased </a:t>
            </a:r>
            <a:r>
              <a:rPr lang="en-US" dirty="0"/>
              <a:t>morbidity and </a:t>
            </a:r>
            <a:r>
              <a:rPr lang="en-US" dirty="0" smtClean="0"/>
              <a:t>mortality</a:t>
            </a:r>
          </a:p>
          <a:p>
            <a:pPr lvl="1"/>
            <a:r>
              <a:rPr lang="en-US" dirty="0" smtClean="0"/>
              <a:t>Effect </a:t>
            </a:r>
            <a:r>
              <a:rPr lang="en-US" dirty="0"/>
              <a:t>of stored “old” </a:t>
            </a:r>
            <a:r>
              <a:rPr lang="en-US" dirty="0" smtClean="0"/>
              <a:t>blood</a:t>
            </a:r>
          </a:p>
          <a:p>
            <a:pPr lvl="1"/>
            <a:r>
              <a:rPr lang="en-US" dirty="0" smtClean="0"/>
              <a:t>Longer </a:t>
            </a:r>
            <a:r>
              <a:rPr lang="en-US" dirty="0"/>
              <a:t>hospital </a:t>
            </a:r>
            <a:r>
              <a:rPr lang="en-US" dirty="0" smtClean="0"/>
              <a:t>stays</a:t>
            </a:r>
          </a:p>
          <a:p>
            <a:pPr lvl="1"/>
            <a:r>
              <a:rPr lang="en-US" dirty="0" smtClean="0"/>
              <a:t>Immunomodulation</a:t>
            </a:r>
          </a:p>
          <a:p>
            <a:pPr lvl="1"/>
            <a:r>
              <a:rPr lang="en-US" dirty="0" err="1" smtClean="0"/>
              <a:t>Alloimmunization</a:t>
            </a:r>
            <a:endParaRPr lang="en-US" dirty="0" smtClean="0"/>
          </a:p>
          <a:p>
            <a:pPr lvl="1"/>
            <a:r>
              <a:rPr lang="en-US" dirty="0" smtClean="0"/>
              <a:t>Effect </a:t>
            </a:r>
            <a:r>
              <a:rPr lang="en-US" dirty="0"/>
              <a:t>of iron </a:t>
            </a:r>
            <a:r>
              <a:rPr lang="en-US" dirty="0" smtClean="0"/>
              <a:t>overload</a:t>
            </a:r>
          </a:p>
          <a:p>
            <a:pPr lvl="1"/>
            <a:r>
              <a:rPr lang="en-US" dirty="0" smtClean="0"/>
              <a:t>Severe </a:t>
            </a:r>
            <a:r>
              <a:rPr lang="en-US" dirty="0"/>
              <a:t>allergies (</a:t>
            </a:r>
            <a:r>
              <a:rPr lang="en-US" dirty="0" smtClean="0"/>
              <a:t>peanuts)</a:t>
            </a:r>
          </a:p>
          <a:p>
            <a:pPr lvl="1"/>
            <a:r>
              <a:rPr lang="en-US" dirty="0" smtClean="0"/>
              <a:t>Financial </a:t>
            </a:r>
            <a:r>
              <a:rPr lang="en-US" dirty="0"/>
              <a:t>impact on the hospital and provider </a:t>
            </a: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73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Blood Supply Concerns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Limited </a:t>
            </a:r>
            <a:r>
              <a:rPr lang="en-US" dirty="0"/>
              <a:t>supply due to less donations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Increased </a:t>
            </a:r>
            <a:r>
              <a:rPr lang="en-US" dirty="0"/>
              <a:t>use for more advanced surgeries, transplants, cancer treatments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Not </a:t>
            </a:r>
            <a:r>
              <a:rPr lang="en-US" dirty="0"/>
              <a:t>a manufactured </a:t>
            </a:r>
            <a:r>
              <a:rPr lang="en-US" dirty="0" smtClean="0"/>
              <a:t>product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Seasonal </a:t>
            </a:r>
            <a:r>
              <a:rPr lang="en-US" dirty="0"/>
              <a:t>shortages (holidays, summer)</a:t>
            </a:r>
          </a:p>
        </p:txBody>
      </p:sp>
    </p:spTree>
    <p:extLst>
      <p:ext uri="{BB962C8B-B14F-4D97-AF65-F5344CB8AC3E}">
        <p14:creationId xmlns:p14="http://schemas.microsoft.com/office/powerpoint/2010/main" val="1445957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400" dirty="0"/>
              <a:t>21st Century Mind Set of the Patient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Patients </a:t>
            </a:r>
            <a:r>
              <a:rPr lang="en-US" dirty="0"/>
              <a:t>today: </a:t>
            </a:r>
          </a:p>
          <a:p>
            <a:pPr marL="0" indent="0">
              <a:buNone/>
            </a:pPr>
            <a:endParaRPr lang="en-US" sz="1000" dirty="0" smtClean="0"/>
          </a:p>
          <a:p>
            <a:pPr lvl="1"/>
            <a:r>
              <a:rPr lang="en-US" dirty="0" smtClean="0"/>
              <a:t>Are more educated </a:t>
            </a:r>
          </a:p>
          <a:p>
            <a:pPr lvl="1"/>
            <a:r>
              <a:rPr lang="en-US" dirty="0" smtClean="0"/>
              <a:t>Are </a:t>
            </a:r>
            <a:r>
              <a:rPr lang="en-US" dirty="0"/>
              <a:t>Web savvy; exposed to </a:t>
            </a:r>
            <a:r>
              <a:rPr lang="en-US" dirty="0" smtClean="0"/>
              <a:t>advertisements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Well traveled, multiple hospitals </a:t>
            </a:r>
            <a:endParaRPr lang="en-US" dirty="0" smtClean="0"/>
          </a:p>
          <a:p>
            <a:pPr lvl="1"/>
            <a:r>
              <a:rPr lang="en-US" dirty="0" smtClean="0"/>
              <a:t> </a:t>
            </a:r>
            <a:r>
              <a:rPr lang="en-US" dirty="0"/>
              <a:t>Have more physicians, less consistency: managed care </a:t>
            </a:r>
            <a:endParaRPr lang="en-US" dirty="0" smtClean="0"/>
          </a:p>
          <a:p>
            <a:pPr lvl="1"/>
            <a:r>
              <a:rPr lang="en-US" dirty="0" smtClean="0"/>
              <a:t>More </a:t>
            </a:r>
            <a:r>
              <a:rPr lang="en-US" dirty="0"/>
              <a:t>litigious </a:t>
            </a:r>
            <a:endParaRPr lang="en-US" dirty="0" smtClean="0"/>
          </a:p>
          <a:p>
            <a:pPr lvl="1"/>
            <a:r>
              <a:rPr lang="en-US" dirty="0" smtClean="0"/>
              <a:t>Want </a:t>
            </a:r>
            <a:r>
              <a:rPr lang="en-US" dirty="0"/>
              <a:t>to be offered safer alternatives, natural remedies</a:t>
            </a:r>
            <a:r>
              <a:rPr lang="en-US" dirty="0" smtClean="0"/>
              <a:t>.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9311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8.0&quot;&gt;&lt;object type=&quot;1&quot; unique_id=&quot;10001&quot;&gt;&lt;object type=&quot;8&quot; unique_id=&quot;23114&quot;&gt;&lt;/object&gt;&lt;object type=&quot;2&quot; unique_id=&quot;23115&quot;&gt;&lt;object type=&quot;3&quot; unique_id=&quot;23116&quot;&gt;&lt;property id=&quot;20148&quot; value=&quot;5&quot;/&gt;&lt;property id=&quot;20300&quot; value=&quot;Slide 1&quot;/&gt;&lt;property id=&quot;20307&quot; value=&quot;256&quot;/&gt;&lt;/object&gt;&lt;object type=&quot;3&quot; unique_id=&quot;23135&quot;&gt;&lt;property id=&quot;20148&quot; value=&quot;5&quot;/&gt;&lt;property id=&quot;20300&quot; value=&quot;Slide 2&quot;/&gt;&lt;property id=&quot;20307&quot; value=&quot;257&quot;/&gt;&lt;/object&gt;&lt;object type=&quot;3&quot; unique_id=&quot;23136&quot;&gt;&lt;property id=&quot;20148&quot; value=&quot;5&quot;/&gt;&lt;property id=&quot;20300&quot; value=&quot;Slide 3&quot;/&gt;&lt;property id=&quot;20307&quot; value=&quot;258&quot;/&gt;&lt;/object&gt;&lt;object type=&quot;3&quot; unique_id=&quot;23137&quot;&gt;&lt;property id=&quot;20148&quot; value=&quot;5&quot;/&gt;&lt;property id=&quot;20300&quot; value=&quot;Slide 4&quot;/&gt;&lt;property id=&quot;20307&quot; value=&quot;259&quot;/&gt;&lt;/object&gt;&lt;object type=&quot;3&quot; unique_id=&quot;23138&quot;&gt;&lt;property id=&quot;20148&quot; value=&quot;5&quot;/&gt;&lt;property id=&quot;20300&quot; value=&quot;Slide 5&quot;/&gt;&lt;property id=&quot;20307&quot; value=&quot;260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707</TotalTime>
  <Words>1479</Words>
  <Application>Microsoft Office PowerPoint</Application>
  <PresentationFormat>On-screen Show (4:3)</PresentationFormat>
  <Paragraphs>215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Arial</vt:lpstr>
      <vt:lpstr>Calibri</vt:lpstr>
      <vt:lpstr>Lithos Pro Regular</vt:lpstr>
      <vt:lpstr>Office Theme</vt:lpstr>
      <vt:lpstr>Blood Management</vt:lpstr>
      <vt:lpstr>Introduction</vt:lpstr>
      <vt:lpstr>Scope of the Problem</vt:lpstr>
      <vt:lpstr> Perception vs. Evidence  </vt:lpstr>
      <vt:lpstr>21st Century Mind Set</vt:lpstr>
      <vt:lpstr>21st Century Mind Set</vt:lpstr>
      <vt:lpstr>21st Century Mind Set</vt:lpstr>
      <vt:lpstr>Blood Supply Concerns</vt:lpstr>
      <vt:lpstr>21st Century Mind Set of the Patient</vt:lpstr>
      <vt:lpstr> Blood Management Program Goals </vt:lpstr>
      <vt:lpstr>Blood Management Key Players</vt:lpstr>
      <vt:lpstr>Transfusion Guidelines</vt:lpstr>
      <vt:lpstr>Transfusion Guidelines</vt:lpstr>
      <vt:lpstr>Transfusion Guidelines</vt:lpstr>
      <vt:lpstr>Transfusion Guidelines</vt:lpstr>
      <vt:lpstr>Caveat!</vt:lpstr>
      <vt:lpstr>Anemia Management</vt:lpstr>
      <vt:lpstr>Transfusion Alternatives</vt:lpstr>
      <vt:lpstr>Changes to EMR</vt:lpstr>
      <vt:lpstr>OUR PBM process at ORMC</vt:lpstr>
      <vt:lpstr>Reports and Metrics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Myra Pettis</dc:creator>
  <cp:lastModifiedBy>Myra Pettis</cp:lastModifiedBy>
  <cp:revision>42</cp:revision>
  <dcterms:created xsi:type="dcterms:W3CDTF">2016-01-07T19:47:27Z</dcterms:created>
  <dcterms:modified xsi:type="dcterms:W3CDTF">2016-04-12T22:23:16Z</dcterms:modified>
</cp:coreProperties>
</file>